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2" r:id="rId3"/>
    <p:sldId id="261" r:id="rId4"/>
    <p:sldId id="264" r:id="rId5"/>
    <p:sldId id="281" r:id="rId6"/>
    <p:sldId id="283" r:id="rId7"/>
    <p:sldId id="267" r:id="rId8"/>
    <p:sldId id="266" r:id="rId9"/>
    <p:sldId id="275" r:id="rId10"/>
    <p:sldId id="268" r:id="rId11"/>
    <p:sldId id="273" r:id="rId12"/>
    <p:sldId id="269" r:id="rId13"/>
    <p:sldId id="276" r:id="rId14"/>
    <p:sldId id="277" r:id="rId15"/>
    <p:sldId id="270" r:id="rId16"/>
    <p:sldId id="272" r:id="rId17"/>
    <p:sldId id="284" r:id="rId18"/>
    <p:sldId id="271" r:id="rId19"/>
    <p:sldId id="278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89" autoAdjust="0"/>
  </p:normalViewPr>
  <p:slideViewPr>
    <p:cSldViewPr snapToGrid="0">
      <p:cViewPr>
        <p:scale>
          <a:sx n="75" d="100"/>
          <a:sy n="75" d="100"/>
        </p:scale>
        <p:origin x="-2034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778DA-4C06-4225-8DC2-BB4A3E36A807}" type="datetimeFigureOut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9CCBD-9877-41ED-9551-FF73EA8E62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61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C8025-C77D-4CAB-A937-EB1FEBBE729E}" type="datetimeFigureOut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334D8-84F5-4F81-AF3E-C1E28E25F7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10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334D8-84F5-4F81-AF3E-C1E28E25F75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717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657884"/>
            <a:ext cx="7235981" cy="4599916"/>
          </a:xfrm>
        </p:spPr>
        <p:txBody>
          <a:bodyPr>
            <a:norm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5C5B-EB71-436F-9257-8A3D710F9882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858837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1023" y="5733256"/>
            <a:ext cx="106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R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obust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L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P</a:t>
            </a:r>
            <a:r>
              <a:rPr lang="en-US" sz="1200" b="0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ower</a:t>
            </a:r>
          </a:p>
          <a:p>
            <a:pPr algn="l"/>
            <a:r>
              <a:rPr lang="en-US" sz="1600" b="1" i="0" strike="noStrike" dirty="0" smtClean="0">
                <a:solidFill>
                  <a:schemeClr val="bg1"/>
                </a:solidFill>
                <a:latin typeface="Castellar" pitchFamily="18" charset="0"/>
                <a:cs typeface="Sakkal Majalla" pitchFamily="2" charset="-78"/>
              </a:rPr>
              <a:t>VLSI</a:t>
            </a:r>
            <a:endParaRPr lang="en-US" sz="1200" b="1" i="0" strike="noStrike" dirty="0">
              <a:solidFill>
                <a:schemeClr val="bg1"/>
              </a:solidFill>
              <a:latin typeface="Castellar" pitchFamily="18" charset="0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C71D-2F0F-426D-BBB6-B5C79E75DC14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89DE-F792-44E2-8BF7-BA1EA03BE7EE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1143000"/>
          </a:xfrm>
        </p:spPr>
        <p:txBody>
          <a:bodyPr>
            <a:normAutofit/>
          </a:bodyPr>
          <a:lstStyle>
            <a:lvl1pPr algn="l">
              <a:defRPr sz="4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41960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6FED-4002-4472-90F7-A712134272B7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352800"/>
            <a:ext cx="7239000" cy="1143000"/>
          </a:xfrm>
        </p:spPr>
        <p:txBody>
          <a:bodyPr>
            <a:normAutofit/>
          </a:bodyPr>
          <a:lstStyle>
            <a:lvl1pPr algn="l">
              <a:defRPr sz="5400" baseline="0">
                <a:ln w="12700"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16E-2F79-48B6-A3A8-4A13AB581E6D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1413-6D30-49C1-8A3F-6D80ED1B826D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1325880"/>
            <a:ext cx="3730752" cy="438912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335024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1335024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D6F6-37A2-40B2-A7FC-BB7E058B58CB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874520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874519"/>
            <a:ext cx="3730752" cy="384048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6A04-3C6C-40AE-B080-DBC2B7CF34A6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C7D1-32E7-43A4-8FCA-4D41EA9CBCC6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1372A2-C8D1-4948-A25A-93A6AE5A8C0E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9435-B23B-497B-BA7C-10EACA234FB4}" type="datetime1">
              <a:rPr lang="en-US" smtClean="0"/>
              <a:pPr/>
              <a:t>5/9/2014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"/>
            <a:lum/>
          </a:blip>
          <a:srcRect/>
          <a:stretch>
            <a:fillRect l="-9000" t="3000" r="-13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6400" y="6553200"/>
            <a:ext cx="29360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4770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173F9154-291C-425A-A36F-60764B2CA3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3600" y="6553200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91F19F0-DCE1-4E3D-9B62-8ADF88CCFDBE}" type="datetime1">
              <a:rPr lang="en-US" smtClean="0"/>
              <a:pPr/>
              <a:t>5/9/2014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104775"/>
            <a:ext cx="637208" cy="657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815271"/>
            <a:ext cx="742949" cy="251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532342">
            <a:off x="717" y="5228776"/>
            <a:ext cx="837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Robust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Low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Power</a:t>
            </a:r>
          </a:p>
          <a:p>
            <a:pPr algn="ctr"/>
            <a:r>
              <a:rPr lang="en-US" b="1" i="0" dirty="0" smtClean="0">
                <a:solidFill>
                  <a:schemeClr val="bg1"/>
                </a:solidFill>
                <a:latin typeface="Informal Roman" pitchFamily="66" charset="0"/>
                <a:cs typeface="Times New Roman" pitchFamily="18" charset="0"/>
              </a:rPr>
              <a:t>VLSI</a:t>
            </a:r>
            <a:endParaRPr lang="en-US" b="1" i="0" dirty="0">
              <a:solidFill>
                <a:schemeClr val="bg1"/>
              </a:solidFill>
              <a:latin typeface="Informal Roman" pitchFamily="66" charset="0"/>
              <a:cs typeface="Times New Roman" pitchFamily="18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0" y="-1"/>
            <a:ext cx="846896" cy="6858001"/>
            <a:chOff x="457200" y="-1"/>
            <a:chExt cx="846896" cy="6858001"/>
          </a:xfrm>
        </p:grpSpPr>
        <p:sp>
          <p:nvSpPr>
            <p:cNvPr id="18" name="Rectangle 17"/>
            <p:cNvSpPr/>
            <p:nvPr userDrawn="1"/>
          </p:nvSpPr>
          <p:spPr>
            <a:xfrm>
              <a:off x="457200" y="0"/>
              <a:ext cx="838200" cy="6858000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>
              <a:innerShdw blurRad="190500" dist="25400">
                <a:prstClr val="black">
                  <a:alpha val="6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cxnSp>
          <p:nvCxnSpPr>
            <p:cNvPr id="35" name="Straight Connector 34"/>
            <p:cNvCxnSpPr>
              <a:endCxn id="18" idx="2"/>
            </p:cNvCxnSpPr>
            <p:nvPr userDrawn="1"/>
          </p:nvCxnSpPr>
          <p:spPr>
            <a:xfrm flipH="1">
              <a:off x="876300" y="1143000"/>
              <a:ext cx="592" cy="5715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 userDrawn="1"/>
          </p:nvGrpSpPr>
          <p:grpSpPr>
            <a:xfrm>
              <a:off x="463337" y="-1"/>
              <a:ext cx="840759" cy="1135620"/>
              <a:chOff x="463337" y="-1"/>
              <a:chExt cx="840759" cy="1135620"/>
            </a:xfrm>
          </p:grpSpPr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909676" y="516850"/>
                <a:ext cx="21883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rot="5400000">
                <a:off x="914545" y="1031064"/>
                <a:ext cx="20909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rot="5400000" flipV="1">
                <a:off x="1055844" y="58816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 userDrawn="1"/>
            </p:nvCxnSpPr>
            <p:spPr>
              <a:xfrm rot="5400000">
                <a:off x="942027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 userDrawn="1"/>
            </p:nvCxnSpPr>
            <p:spPr>
              <a:xfrm rot="5400000" flipV="1">
                <a:off x="1055844" y="886644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 userDrawn="1"/>
            </p:nvCxnSpPr>
            <p:spPr>
              <a:xfrm rot="5400000">
                <a:off x="1019576" y="77818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610045" y="514349"/>
                <a:ext cx="22170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613915" y="1028630"/>
                <a:ext cx="21396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 flipV="1">
                <a:off x="682796" y="585207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rot="5400000">
                <a:off x="492779" y="772827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rot="5400000" flipV="1">
                <a:off x="682796" y="883550"/>
                <a:ext cx="0" cy="7620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 userDrawn="1"/>
            </p:nvCxnSpPr>
            <p:spPr>
              <a:xfrm rot="5400000">
                <a:off x="416579" y="769733"/>
                <a:ext cx="303833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 rot="10800000" flipV="1">
                <a:off x="720903" y="1135423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 userDrawn="1"/>
            </p:nvSpPr>
            <p:spPr>
              <a:xfrm rot="5400000">
                <a:off x="1171444" y="740569"/>
                <a:ext cx="82637" cy="75229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" name="Straight Connector 33"/>
              <p:cNvCxnSpPr>
                <a:stCxn id="18" idx="0"/>
              </p:cNvCxnSpPr>
              <p:nvPr userDrawn="1"/>
            </p:nvCxnSpPr>
            <p:spPr>
              <a:xfrm rot="16200000" flipH="1" flipV="1">
                <a:off x="670000" y="205396"/>
                <a:ext cx="411697" cy="903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 rot="10800000" flipV="1">
                <a:off x="717291" y="412419"/>
                <a:ext cx="301841" cy="196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 rot="10800000">
                <a:off x="1239656" y="782456"/>
                <a:ext cx="64440" cy="2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 rot="10800000">
                <a:off x="463337" y="767114"/>
                <a:ext cx="95126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0" kern="1200" baseline="0">
          <a:ln w="12700">
            <a:noFill/>
          </a:ln>
          <a:solidFill>
            <a:schemeClr val="bg2">
              <a:lumMod val="1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Memory </a:t>
            </a:r>
            <a:r>
              <a:rPr lang="en-US" sz="4800" b="1" dirty="0"/>
              <a:t>Management Units for Instruction and Data Cache </a:t>
            </a:r>
            <a:r>
              <a:rPr lang="en-US" sz="4800" b="1" dirty="0" smtClean="0"/>
              <a:t>for</a:t>
            </a:r>
            <a:r>
              <a:rPr lang="en-US" sz="4800" b="1" dirty="0" smtClean="0"/>
              <a:t> </a:t>
            </a:r>
            <a:r>
              <a:rPr lang="en-US" sz="4800" b="1" dirty="0"/>
              <a:t>OR1200 CPU Core</a:t>
            </a:r>
            <a:br>
              <a:rPr lang="en-US" sz="4800" b="1" dirty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5451231"/>
            <a:ext cx="7463825" cy="94956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Arijit </a:t>
            </a:r>
            <a:r>
              <a:rPr lang="en-US" dirty="0" smtClean="0"/>
              <a:t>Banerjee                                         ASIC/SOC Class 2014</a:t>
            </a:r>
            <a:endParaRPr lang="en-US" dirty="0"/>
          </a:p>
          <a:p>
            <a:pPr algn="l"/>
            <a:r>
              <a:rPr lang="en-US" sz="2000" dirty="0" smtClean="0"/>
              <a:t>Dated 05/09/2014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33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 used</a:t>
            </a:r>
          </a:p>
          <a:p>
            <a:pPr lvl="1"/>
            <a:r>
              <a:rPr lang="en-US" dirty="0" smtClean="0"/>
              <a:t>Formality</a:t>
            </a:r>
          </a:p>
          <a:p>
            <a:r>
              <a:rPr lang="en-US" dirty="0" smtClean="0"/>
              <a:t>SRAMs were treated as black boxes in the verification</a:t>
            </a:r>
          </a:p>
          <a:p>
            <a:r>
              <a:rPr lang="en-US" dirty="0" smtClean="0"/>
              <a:t>SRAM Verilog was ports only for comparison</a:t>
            </a:r>
          </a:p>
          <a:p>
            <a:r>
              <a:rPr lang="en-US" dirty="0" smtClean="0"/>
              <a:t>Successfully verified both IMMU and DMMU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0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Milkyway Database Preparation for SRAM </a:t>
            </a:r>
            <a:r>
              <a:rPr lang="en-US" dirty="0"/>
              <a:t>Hard </a:t>
            </a:r>
            <a:r>
              <a:rPr lang="en-US" dirty="0" smtClean="0"/>
              <a:t>Macros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the Tutorial for SRAM hard macro data base preparation</a:t>
            </a:r>
          </a:p>
          <a:p>
            <a:r>
              <a:rPr lang="en-US" dirty="0" smtClean="0"/>
              <a:t>Method</a:t>
            </a:r>
          </a:p>
          <a:p>
            <a:pPr lvl="1"/>
            <a:r>
              <a:rPr lang="en-US" sz="2400" dirty="0" smtClean="0"/>
              <a:t>Create </a:t>
            </a:r>
            <a:r>
              <a:rPr lang="en-US" sz="2400" dirty="0" smtClean="0"/>
              <a:t>the library </a:t>
            </a:r>
            <a:r>
              <a:rPr lang="en-US" sz="2400" dirty="0" smtClean="0"/>
              <a:t>and </a:t>
            </a:r>
            <a:r>
              <a:rPr lang="en-US" sz="2400" dirty="0" smtClean="0"/>
              <a:t>attach the technology file </a:t>
            </a:r>
          </a:p>
          <a:p>
            <a:pPr lvl="1"/>
            <a:r>
              <a:rPr lang="en-US" sz="2400" dirty="0" smtClean="0"/>
              <a:t>Import the DEF there after</a:t>
            </a:r>
          </a:p>
          <a:p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Directly DEF imports fails due as the DEF does not have technology file information</a:t>
            </a:r>
          </a:p>
          <a:p>
            <a:pPr lvl="1"/>
            <a:r>
              <a:rPr lang="en-US" dirty="0" smtClean="0"/>
              <a:t>Verilog and DEF has port mismatch due to SRAM compiler bug for </a:t>
            </a:r>
            <a:r>
              <a:rPr lang="en-US" dirty="0"/>
              <a:t>V</a:t>
            </a:r>
            <a:r>
              <a:rPr lang="en-US" dirty="0" smtClean="0"/>
              <a:t>erilog generation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and Route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Tools use</a:t>
            </a:r>
          </a:p>
          <a:p>
            <a:pPr lvl="1"/>
            <a:r>
              <a:rPr lang="en-US" dirty="0" smtClean="0"/>
              <a:t>IC Compiler (ICC)</a:t>
            </a:r>
          </a:p>
          <a:p>
            <a:r>
              <a:rPr lang="en-US" dirty="0" smtClean="0"/>
              <a:t>Used the SRAM hard macro Milkyway databases</a:t>
            </a:r>
          </a:p>
          <a:p>
            <a:pPr lvl="1"/>
            <a:r>
              <a:rPr lang="en-US" dirty="0" smtClean="0"/>
              <a:t>64X14, 64X22 and 64x24 macros</a:t>
            </a:r>
          </a:p>
          <a:p>
            <a:r>
              <a:rPr lang="en-US" dirty="0" smtClean="0"/>
              <a:t>IMMU need manual floor planning as SRAM macros were overlapping on top of each other</a:t>
            </a:r>
          </a:p>
          <a:p>
            <a:pPr lvl="1"/>
            <a:r>
              <a:rPr lang="en-US" dirty="0" smtClean="0"/>
              <a:t>Placement of Hard macros were fixed</a:t>
            </a:r>
          </a:p>
          <a:p>
            <a:pPr lvl="1"/>
            <a:r>
              <a:rPr lang="en-US" dirty="0" smtClean="0"/>
              <a:t>Placement blockage was placed over the SRAM macros</a:t>
            </a:r>
          </a:p>
          <a:p>
            <a:r>
              <a:rPr lang="en-US" dirty="0" smtClean="0"/>
              <a:t>DMMU uses normal scripted 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14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ICC Result Snapshots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fixing the aspect ratio DMMU and IMMU</a:t>
            </a:r>
          </a:p>
          <a:p>
            <a:r>
              <a:rPr lang="en-US" dirty="0" smtClean="0"/>
              <a:t>246 X246 square microns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60408" y="2656642"/>
            <a:ext cx="7883700" cy="3850177"/>
            <a:chOff x="1060408" y="2656642"/>
            <a:chExt cx="7883700" cy="38501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408" y="2656642"/>
              <a:ext cx="3917991" cy="385017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9999" y="2657688"/>
              <a:ext cx="3864109" cy="38491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876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ICC Result Snapshots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After fixing the aspect ratio at 1.318 for DMMU and IMMU</a:t>
            </a:r>
          </a:p>
          <a:p>
            <a:r>
              <a:rPr lang="en-US" sz="2400" dirty="0" smtClean="0"/>
              <a:t>289X220 square microns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911" y="2926496"/>
            <a:ext cx="3179604" cy="39315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449" y="2926496"/>
            <a:ext cx="3143182" cy="393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67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Wiki updated with all the deliverable materials including the Milkyway database creation with SRAM DEFs tutorial</a:t>
            </a:r>
          </a:p>
          <a:p>
            <a:r>
              <a:rPr lang="en-US" dirty="0" smtClean="0"/>
              <a:t>Scripts uploaded in wiki</a:t>
            </a:r>
          </a:p>
          <a:p>
            <a:pPr lvl="1"/>
            <a:r>
              <a:rPr lang="en-US" dirty="0"/>
              <a:t>DVE</a:t>
            </a:r>
            <a:endParaRPr lang="en-US" dirty="0" smtClean="0"/>
          </a:p>
          <a:p>
            <a:pPr lvl="1"/>
            <a:r>
              <a:rPr lang="en-US" dirty="0" smtClean="0"/>
              <a:t>DC</a:t>
            </a:r>
          </a:p>
          <a:p>
            <a:pPr lvl="1"/>
            <a:r>
              <a:rPr lang="en-US" dirty="0" smtClean="0"/>
              <a:t>Formality</a:t>
            </a:r>
          </a:p>
          <a:p>
            <a:pPr lvl="1"/>
            <a:r>
              <a:rPr lang="en-US" dirty="0" smtClean="0"/>
              <a:t>ICC</a:t>
            </a:r>
          </a:p>
          <a:p>
            <a:r>
              <a:rPr lang="en-US" dirty="0" smtClean="0"/>
              <a:t>SRAM Milkyway databases for macros 64x14, 64x22 and 64x24 uploaded in wiki and collab</a:t>
            </a:r>
          </a:p>
          <a:p>
            <a:r>
              <a:rPr lang="en-US" dirty="0" smtClean="0"/>
              <a:t>Full placed and routed macro uploaded in </a:t>
            </a:r>
            <a:r>
              <a:rPr lang="en-US" dirty="0" smtClean="0"/>
              <a:t>collab dropbox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1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Faced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Had less time to learn the full flow</a:t>
            </a:r>
          </a:p>
          <a:p>
            <a:pPr lvl="1"/>
            <a:r>
              <a:rPr lang="en-US" dirty="0" smtClean="0"/>
              <a:t>Skipped the Hercules DRC and LVS for the design</a:t>
            </a:r>
          </a:p>
          <a:p>
            <a:pPr lvl="1"/>
            <a:r>
              <a:rPr lang="en-US" dirty="0" smtClean="0"/>
              <a:t>Also skipped Primetime signoff </a:t>
            </a:r>
          </a:p>
          <a:p>
            <a:r>
              <a:rPr lang="en-US" dirty="0" smtClean="0"/>
              <a:t>Place and route using ICC showed following issues those are yet to be resolved</a:t>
            </a:r>
          </a:p>
          <a:p>
            <a:pPr lvl="1"/>
            <a:r>
              <a:rPr lang="en-US" dirty="0" smtClean="0"/>
              <a:t>Floating net </a:t>
            </a:r>
            <a:r>
              <a:rPr lang="en-US" dirty="0" smtClean="0"/>
              <a:t>issues flags errors</a:t>
            </a:r>
            <a:endParaRPr lang="en-US" dirty="0" smtClean="0"/>
          </a:p>
          <a:p>
            <a:pPr lvl="1"/>
            <a:r>
              <a:rPr lang="en-US" dirty="0" smtClean="0"/>
              <a:t>VDD and VSS </a:t>
            </a:r>
            <a:r>
              <a:rPr lang="en-US" dirty="0" smtClean="0"/>
              <a:t>disconnection errors</a:t>
            </a:r>
          </a:p>
          <a:p>
            <a:pPr lvl="1"/>
            <a:r>
              <a:rPr lang="en-US" dirty="0" smtClean="0"/>
              <a:t>In some cases, for unknown causes the ICC takes infinitely long time to check “Notch DRCs”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40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We learned a great deal of information about the full cad flow for ASIC/SoC design</a:t>
            </a:r>
          </a:p>
          <a:p>
            <a:r>
              <a:rPr lang="en-US" dirty="0" smtClean="0"/>
              <a:t>Also learned about the OR1200 and its DMMUs and in general MMU’s internal working mechanism</a:t>
            </a:r>
          </a:p>
          <a:p>
            <a:r>
              <a:rPr lang="en-US" dirty="0" smtClean="0"/>
              <a:t>Had hands on tools and its flows like VCS, DC, Formality, ICC etc.</a:t>
            </a:r>
          </a:p>
          <a:p>
            <a:r>
              <a:rPr lang="en-US" dirty="0" smtClean="0"/>
              <a:t> Delivered the final Milkyway database for the DMMU and IMMU within the course time</a:t>
            </a:r>
          </a:p>
          <a:p>
            <a:r>
              <a:rPr lang="en-US" dirty="0" smtClean="0"/>
              <a:t>However, had issues with ICC about net connection errors those are yet to debug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328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Possibility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start the project earlier after two to three weeks from starting</a:t>
            </a:r>
          </a:p>
          <a:p>
            <a:r>
              <a:rPr lang="en-US" dirty="0" smtClean="0"/>
              <a:t>Collect more information about the ICC flow and Develop a concrete ICC flow that works</a:t>
            </a:r>
          </a:p>
          <a:p>
            <a:r>
              <a:rPr lang="en-US" dirty="0" smtClean="0"/>
              <a:t>Include EMIR in the ICC flow (already made the tutorial )</a:t>
            </a:r>
          </a:p>
          <a:p>
            <a:r>
              <a:rPr lang="en-US" dirty="0" smtClean="0"/>
              <a:t>Include Hercules DRC and LVS verification for the final layouts</a:t>
            </a:r>
          </a:p>
          <a:p>
            <a:r>
              <a:rPr lang="en-US" dirty="0" smtClean="0"/>
              <a:t>Signoff timing checks using prime time</a:t>
            </a:r>
          </a:p>
          <a:p>
            <a:r>
              <a:rPr lang="en-US" dirty="0" smtClean="0"/>
              <a:t>(Integrate a full project and tapeout)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20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1600199"/>
            <a:ext cx="7207348" cy="4589585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ASICs/SoCs have billions of transistors</a:t>
            </a:r>
          </a:p>
          <a:p>
            <a:pPr lvl="1"/>
            <a:r>
              <a:rPr lang="en-US" sz="2800" dirty="0"/>
              <a:t>Impossible to design everything manually</a:t>
            </a:r>
          </a:p>
          <a:p>
            <a:r>
              <a:rPr lang="en-US" sz="3600" dirty="0" smtClean="0"/>
              <a:t>Cad tools to the rescue</a:t>
            </a:r>
          </a:p>
          <a:p>
            <a:r>
              <a:rPr lang="en-US" sz="3600" dirty="0" smtClean="0"/>
              <a:t>To learn the basic full cad flow </a:t>
            </a:r>
            <a:r>
              <a:rPr lang="en-US" sz="3600" dirty="0"/>
              <a:t>for </a:t>
            </a:r>
            <a:r>
              <a:rPr lang="en-US" sz="3600" dirty="0" smtClean="0"/>
              <a:t>ASIC/SoC design </a:t>
            </a:r>
          </a:p>
          <a:p>
            <a:r>
              <a:rPr lang="en-US" sz="3600" dirty="0" smtClean="0"/>
              <a:t>MMU hard IP design as part of full processor design project</a:t>
            </a:r>
          </a:p>
        </p:txBody>
      </p:sp>
    </p:spTree>
    <p:extLst>
      <p:ext uri="{BB962C8B-B14F-4D97-AF65-F5344CB8AC3E}">
        <p14:creationId xmlns:p14="http://schemas.microsoft.com/office/powerpoint/2010/main" val="290495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TLB is not mandatory; however it improves address translation </a:t>
            </a:r>
            <a:r>
              <a:rPr lang="en-US" dirty="0" smtClean="0"/>
              <a:t>speed</a:t>
            </a:r>
          </a:p>
          <a:p>
            <a:r>
              <a:rPr lang="en-US" dirty="0" smtClean="0"/>
              <a:t>A PTE can include information about</a:t>
            </a:r>
          </a:p>
          <a:p>
            <a:pPr lvl="1"/>
            <a:r>
              <a:rPr lang="en-US" sz="2400" dirty="0" smtClean="0"/>
              <a:t>If the page is written</a:t>
            </a:r>
          </a:p>
          <a:p>
            <a:pPr lvl="1"/>
            <a:r>
              <a:rPr lang="en-US" sz="2400" dirty="0" smtClean="0"/>
              <a:t>When it was last used</a:t>
            </a:r>
          </a:p>
          <a:p>
            <a:pPr lvl="1"/>
            <a:r>
              <a:rPr lang="en-US" sz="2400" dirty="0" smtClean="0"/>
              <a:t>What process has the PTE associated with</a:t>
            </a:r>
          </a:p>
          <a:p>
            <a:pPr lvl="1"/>
            <a:r>
              <a:rPr lang="en-US" sz="2400" dirty="0" smtClean="0"/>
              <a:t>Weather or not it should be cached etc</a:t>
            </a:r>
            <a:r>
              <a:rPr lang="en-US" sz="2400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4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Memory Management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324298" cy="4790090"/>
          </a:xfrm>
        </p:spPr>
        <p:txBody>
          <a:bodyPr>
            <a:noAutofit/>
          </a:bodyPr>
          <a:lstStyle/>
          <a:p>
            <a:r>
              <a:rPr lang="en-US" sz="2400" dirty="0" smtClean="0"/>
              <a:t>Memory Management Unit (MMU) an essential module in modern processors</a:t>
            </a:r>
          </a:p>
          <a:p>
            <a:r>
              <a:rPr lang="en-US" sz="2400" dirty="0" smtClean="0"/>
              <a:t>Manages translation of virtual (logical) memory address space to physical address space</a:t>
            </a:r>
          </a:p>
          <a:p>
            <a:r>
              <a:rPr lang="en-US" sz="2400" dirty="0" smtClean="0"/>
              <a:t>Provides memory protection for software programs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841" y="3684893"/>
            <a:ext cx="4833768" cy="29349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199" y="6619848"/>
            <a:ext cx="50496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 </a:t>
            </a:r>
            <a:r>
              <a:rPr lang="en-US" sz="1200" dirty="0"/>
              <a:t>: http://en.wikipedia.org/wiki/File:MMU_principle_updated.png</a:t>
            </a:r>
          </a:p>
        </p:txBody>
      </p:sp>
    </p:spTree>
    <p:extLst>
      <p:ext uri="{BB962C8B-B14F-4D97-AF65-F5344CB8AC3E}">
        <p14:creationId xmlns:p14="http://schemas.microsoft.com/office/powerpoint/2010/main" val="253161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OR1200 and Its MMUs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2714171" cy="441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Two MMUs defined</a:t>
            </a:r>
          </a:p>
          <a:p>
            <a:r>
              <a:rPr lang="en-US" sz="2400" dirty="0" smtClean="0"/>
              <a:t>Instruction MMU </a:t>
            </a:r>
          </a:p>
          <a:p>
            <a:pPr lvl="1"/>
            <a:r>
              <a:rPr lang="en-US" sz="2000" dirty="0" smtClean="0"/>
              <a:t>Controls I cache</a:t>
            </a:r>
          </a:p>
          <a:p>
            <a:r>
              <a:rPr lang="en-US" sz="2400" dirty="0" smtClean="0"/>
              <a:t>Data MMU</a:t>
            </a:r>
          </a:p>
          <a:p>
            <a:pPr lvl="1"/>
            <a:r>
              <a:rPr lang="en-US" dirty="0" smtClean="0"/>
              <a:t>Controls D cache</a:t>
            </a:r>
          </a:p>
          <a:p>
            <a:r>
              <a:rPr lang="en-US" sz="2400" dirty="0" smtClean="0"/>
              <a:t>Interfacing with wishbone bus interface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140" y="1904772"/>
            <a:ext cx="4905375" cy="3019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04079" y="4920625"/>
            <a:ext cx="4051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Source: OR1200 Specification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277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MMU Address translation Mechanism in OR1200 MMUs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3338286" cy="4419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MMU divides the virtual address space into pages</a:t>
            </a:r>
          </a:p>
          <a:p>
            <a:r>
              <a:rPr lang="en-US" dirty="0" smtClean="0"/>
              <a:t>It uses an in-memory table of items called “page table” that contains a “page table entry” (PTE) per page, to map the virtual page numbers to physical memory</a:t>
            </a:r>
          </a:p>
          <a:p>
            <a:r>
              <a:rPr lang="en-US" dirty="0" smtClean="0"/>
              <a:t>PTE has an associative cache called translation lookaside buffer (TLB) to avoid accessing main memory per address translation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21" y="1679801"/>
            <a:ext cx="4550151" cy="37503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1877" y="5398422"/>
            <a:ext cx="4051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Source: OR1200 Specification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4256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Cad Flow for MMU Hard IP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HDL Modification</a:t>
            </a:r>
          </a:p>
          <a:p>
            <a:r>
              <a:rPr lang="en-US" dirty="0" smtClean="0"/>
              <a:t>Synthesis of individual blocks</a:t>
            </a:r>
          </a:p>
          <a:p>
            <a:r>
              <a:rPr lang="en-US" dirty="0" smtClean="0"/>
              <a:t>Formal Verification</a:t>
            </a:r>
          </a:p>
          <a:p>
            <a:r>
              <a:rPr lang="en-US" dirty="0" smtClean="0"/>
              <a:t>Place and Route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805" y="1162046"/>
            <a:ext cx="1773255" cy="525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86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Tool used</a:t>
            </a:r>
          </a:p>
          <a:p>
            <a:pPr lvl="1"/>
            <a:r>
              <a:rPr lang="en-US" sz="2400" dirty="0" smtClean="0"/>
              <a:t>Synopsys VCS</a:t>
            </a:r>
          </a:p>
          <a:p>
            <a:r>
              <a:rPr lang="en-US" sz="3600" dirty="0" smtClean="0"/>
              <a:t>Issues </a:t>
            </a:r>
          </a:p>
          <a:p>
            <a:pPr lvl="1"/>
            <a:r>
              <a:rPr lang="en-US" sz="2400" dirty="0" smtClean="0"/>
              <a:t>Functionality of the MMU was not documented explicitly</a:t>
            </a:r>
          </a:p>
          <a:p>
            <a:pPr lvl="1"/>
            <a:r>
              <a:rPr lang="en-US" sz="2400" dirty="0" smtClean="0"/>
              <a:t>Hard to interpret functionality using the lengthy modular Verilog code</a:t>
            </a:r>
          </a:p>
          <a:p>
            <a:pPr lvl="1"/>
            <a:r>
              <a:rPr lang="en-US" sz="2400" dirty="0" smtClean="0"/>
              <a:t>Simulated using random inputs </a:t>
            </a:r>
          </a:p>
          <a:p>
            <a:pPr lvl="1"/>
            <a:endParaRPr lang="en-US" sz="2400" dirty="0"/>
          </a:p>
          <a:p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03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 Used </a:t>
            </a:r>
          </a:p>
          <a:p>
            <a:pPr lvl="1"/>
            <a:r>
              <a:rPr lang="en-US" dirty="0" smtClean="0"/>
              <a:t>Design Compiler</a:t>
            </a:r>
          </a:p>
          <a:p>
            <a:r>
              <a:rPr lang="en-US" dirty="0" smtClean="0"/>
              <a:t>Synthesized IMMU and DMMU separately</a:t>
            </a:r>
          </a:p>
          <a:p>
            <a:r>
              <a:rPr lang="en-US" dirty="0" smtClean="0"/>
              <a:t>Clock and Reset pins had slow timing constraints of 50ns</a:t>
            </a:r>
          </a:p>
          <a:p>
            <a:r>
              <a:rPr lang="en-US" dirty="0" smtClean="0"/>
              <a:t>Default Input/output pin-load constraints </a:t>
            </a:r>
          </a:p>
          <a:p>
            <a:r>
              <a:rPr lang="en-US" dirty="0" smtClean="0"/>
              <a:t>Actual SRAM memory Verilog was integrated as black box for synthesis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76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Result Snaps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3F9154-291C-425A-A36F-60764B2CA3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03" y="2307102"/>
            <a:ext cx="8230609" cy="4135901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11348" y="1642402"/>
            <a:ext cx="7467600" cy="4419600"/>
          </a:xfrm>
        </p:spPr>
        <p:txBody>
          <a:bodyPr/>
          <a:lstStyle/>
          <a:p>
            <a:r>
              <a:rPr lang="en-US" dirty="0" smtClean="0"/>
              <a:t>IMMU Synthesis snapshot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91" y="2307102"/>
            <a:ext cx="8230609" cy="413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5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LPVLSI_PPT_TEMPLATE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RLPVLSI_PPT_TEMPLATE</Template>
  <TotalTime>3076</TotalTime>
  <Words>791</Words>
  <Application>Microsoft Office PowerPoint</Application>
  <PresentationFormat>On-screen Show (4:3)</PresentationFormat>
  <Paragraphs>137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RLPVLSI_PPT_TEMPLATE</vt:lpstr>
      <vt:lpstr>Memory Management Units for Instruction and Data Cache for OR1200 CPU Core </vt:lpstr>
      <vt:lpstr>Motivation</vt:lpstr>
      <vt:lpstr>Overview of Memory Management Unit</vt:lpstr>
      <vt:lpstr>Introduction to OR1200 and Its MMUs</vt:lpstr>
      <vt:lpstr>MMU Address translation Mechanism in OR1200 MMUs</vt:lpstr>
      <vt:lpstr>Basic Cad Flow for MMU Hard IP Design</vt:lpstr>
      <vt:lpstr>Simulation</vt:lpstr>
      <vt:lpstr>Design Synthesis</vt:lpstr>
      <vt:lpstr>Synthesis Result Snaps</vt:lpstr>
      <vt:lpstr>Formal Verification</vt:lpstr>
      <vt:lpstr>Milkyway Database Preparation for SRAM Hard Macros</vt:lpstr>
      <vt:lpstr>Place and Route</vt:lpstr>
      <vt:lpstr>ICC Result Snapshots </vt:lpstr>
      <vt:lpstr>ICC Result Snapshots </vt:lpstr>
      <vt:lpstr>Deliverables</vt:lpstr>
      <vt:lpstr>Issues Faced</vt:lpstr>
      <vt:lpstr>Conclusion</vt:lpstr>
      <vt:lpstr>Future Possibility</vt:lpstr>
      <vt:lpstr>Questions</vt:lpstr>
      <vt:lpstr>Overview contd.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amk5vx</dc:creator>
  <cp:lastModifiedBy>UVaUser</cp:lastModifiedBy>
  <cp:revision>697</cp:revision>
  <cp:lastPrinted>2011-09-12T21:41:37Z</cp:lastPrinted>
  <dcterms:created xsi:type="dcterms:W3CDTF">2012-04-26T20:08:20Z</dcterms:created>
  <dcterms:modified xsi:type="dcterms:W3CDTF">2014-05-09T13:10:22Z</dcterms:modified>
</cp:coreProperties>
</file>